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 Black"/>
      <p:bold r:id="rId34"/>
      <p:boldItalic r:id="rId35"/>
    </p:embeddedFont>
    <p:embeddedFont>
      <p:font typeface="Google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Black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Black-bold.fntdata"/><Relationship Id="rId15" Type="http://schemas.openxmlformats.org/officeDocument/2006/relationships/slide" Target="slides/slide10.xml"/><Relationship Id="rId37" Type="http://schemas.openxmlformats.org/officeDocument/2006/relationships/font" Target="fonts/GoogleSans-bold.fntdata"/><Relationship Id="rId14" Type="http://schemas.openxmlformats.org/officeDocument/2006/relationships/slide" Target="slides/slide9.xml"/><Relationship Id="rId36" Type="http://schemas.openxmlformats.org/officeDocument/2006/relationships/font" Target="fonts/GoogleSans-regular.fntdata"/><Relationship Id="rId17" Type="http://schemas.openxmlformats.org/officeDocument/2006/relationships/slide" Target="slides/slide12.xml"/><Relationship Id="rId39" Type="http://schemas.openxmlformats.org/officeDocument/2006/relationships/font" Target="fonts/Google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Google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8907e23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8907e23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8907e23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8907e23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b2c373f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b2c373f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b2c373f7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b2c373f7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a792a4b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a792a4b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b2c373f7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b2c373f7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b2c373f7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b2c373f7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b2c373f7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b2c373f7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b2c373f7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b2c373f7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b2c373f7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b2c373f7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71224220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71224220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b2c373f7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b2c373f7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9f836b9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9f836b9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9f836b9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9f836b9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9f836b9c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9f836b9c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9f836b9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9f836b9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9f836b9c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99f836b9c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9f836b9c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9f836b9c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9f836b9c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9f836b9c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9f836b9c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9f836b9c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b2c373f7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b2c373f7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71224220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71224220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77507f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77507f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b2c373f7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b2c373f7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77507f4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77507f4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77507f4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77507f4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8907e23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8907e23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gif"/><Relationship Id="rId4" Type="http://schemas.openxmlformats.org/officeDocument/2006/relationships/image" Target="../media/image4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gif"/><Relationship Id="rId4" Type="http://schemas.openxmlformats.org/officeDocument/2006/relationships/image" Target="../media/image3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Relationship Id="rId6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offline-rl.github.io/" TargetMode="External"/><Relationship Id="rId4" Type="http://schemas.openxmlformats.org/officeDocument/2006/relationships/image" Target="../media/image50.gif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hyperlink" Target="https://sites.google.com/view/offlinerltutorial-neurips2020/home?authuser=0" TargetMode="External"/><Relationship Id="rId6" Type="http://schemas.openxmlformats.org/officeDocument/2006/relationships/hyperlink" Target="https://arxiv.org/pdf/2306.16927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hyperlink" Target="https://offline-rl.github.i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6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41988"/>
            <a:ext cx="8520600" cy="13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2125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Offline RL, introduction, methods, and challenges</a:t>
            </a:r>
            <a:endParaRPr b="1" sz="3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79000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Mohammadreza Nakhaei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Aalto Robot Learning Lab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November 2023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15329" cy="13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7900" y="0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Behavior Regularized Actor Critic (BRAC)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152475"/>
            <a:ext cx="7831500" cy="3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objective: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Wu, Y., Tucker, G., &amp; Nachum, O. (2019). Behavior Regularized Offline Reinforcement Learning.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00" y="1492925"/>
            <a:ext cx="4004099" cy="67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2"/>
          <p:cNvCxnSpPr/>
          <p:nvPr/>
        </p:nvCxnSpPr>
        <p:spPr>
          <a:xfrm flipH="1">
            <a:off x="4822200" y="1641600"/>
            <a:ext cx="541800" cy="380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2"/>
          <p:cNvSpPr txBox="1"/>
          <p:nvPr/>
        </p:nvSpPr>
        <p:spPr>
          <a:xfrm>
            <a:off x="5283900" y="14067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</a:rPr>
              <a:t>Not known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300" y="3594013"/>
            <a:ext cx="1626599" cy="1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277600" y="2024100"/>
            <a:ext cx="85206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method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behavior policy in imitation learning style (fit behavior policy)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direct distance functions such as KL divergence, Wasserstein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Easier to implement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277600" y="3156800"/>
            <a:ext cx="7545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Implicit: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constraints: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Usually use maximum mean discrepancy (MMD) kernel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Behavior Regularized Actor Critic (BRAC)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152475"/>
            <a:ext cx="7831500" cy="3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Especial case: KL Divergence and Gaussian distributions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the policy and behavior policy are G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aussian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way: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Wu, Y., Tucker, G., &amp; Nachum, O. (2019). Behavior Regularized Offline Reinforcement Learning.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572000" y="1892700"/>
            <a:ext cx="140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Lagrange Multiplier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62" name="Google Shape;162;p23"/>
          <p:cNvCxnSpPr/>
          <p:nvPr/>
        </p:nvCxnSpPr>
        <p:spPr>
          <a:xfrm flipH="1">
            <a:off x="3817800" y="2095200"/>
            <a:ext cx="8352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45" y="2350150"/>
            <a:ext cx="48051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550" y="2840913"/>
            <a:ext cx="4805101" cy="21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550" y="3238687"/>
            <a:ext cx="5587046" cy="55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550" y="4131750"/>
            <a:ext cx="1958024" cy="2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TD3-BC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152475"/>
            <a:ext cx="7831500" cy="3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Fujimoto, S., &amp; Gu, S. S. (2021). A minimalist approach to offline reinforcement learning.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NeurIPS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100" y="2012525"/>
            <a:ext cx="3831545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550" y="3848225"/>
            <a:ext cx="1643717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550" y="4265375"/>
            <a:ext cx="4471415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311700" y="952150"/>
            <a:ext cx="68982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TD3 compared To DDPG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critics, take the min for the target value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noise to the actions selected for the target value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actor less often than critic</a:t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311700" y="2850725"/>
            <a:ext cx="8051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TD3-BC for offline RL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Directly encouraging policy to select actions close to behavior policy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Normalizing the Q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Conservative Q Learning (CQL)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152475"/>
            <a:ext cx="78315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a Q-function, that lower-bounds the policy value, </a:t>
            </a:r>
            <a:r>
              <a:rPr i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provably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Kumar, A., Zhou, A., Tucker, G., &amp; Levine, S. (2020). Conservative q-learning for offline reinforcement learning.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.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NeurIPS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00" y="1724775"/>
            <a:ext cx="2616825" cy="4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600" y="2419882"/>
            <a:ext cx="3173469" cy="139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499" y="2419893"/>
            <a:ext cx="3173475" cy="139655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2511300" y="2184300"/>
            <a:ext cx="1736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Actual Q-function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90" name="Google Shape;190;p25"/>
          <p:cNvCxnSpPr/>
          <p:nvPr/>
        </p:nvCxnSpPr>
        <p:spPr>
          <a:xfrm flipH="1">
            <a:off x="2473200" y="2462021"/>
            <a:ext cx="288300" cy="31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5"/>
          <p:cNvSpPr txBox="1"/>
          <p:nvPr/>
        </p:nvSpPr>
        <p:spPr>
          <a:xfrm>
            <a:off x="3599700" y="2599496"/>
            <a:ext cx="1515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Learned Q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92" name="Google Shape;192;p25"/>
          <p:cNvCxnSpPr/>
          <p:nvPr/>
        </p:nvCxnSpPr>
        <p:spPr>
          <a:xfrm flipH="1">
            <a:off x="3323700" y="2788209"/>
            <a:ext cx="276000" cy="20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5"/>
          <p:cNvSpPr txBox="1"/>
          <p:nvPr/>
        </p:nvSpPr>
        <p:spPr>
          <a:xfrm>
            <a:off x="7317300" y="2553251"/>
            <a:ext cx="1515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CQL Q-function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94" name="Google Shape;194;p25"/>
          <p:cNvCxnSpPr/>
          <p:nvPr/>
        </p:nvCxnSpPr>
        <p:spPr>
          <a:xfrm flipH="1">
            <a:off x="7239000" y="2864298"/>
            <a:ext cx="246900" cy="40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725" y="3969524"/>
            <a:ext cx="67254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3725250" y="4390875"/>
            <a:ext cx="10044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From dataset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1898700" y="4390875"/>
            <a:ext cx="17733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Uniform random actions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6285300" y="4390875"/>
            <a:ext cx="1515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Bellman Operator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Similar to SAC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Ensemble-Diversified Actor Critic (EDAC)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11700" y="1017725"/>
            <a:ext cx="85206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Instead of one/two critics, consider N ensemble of them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the minimum value for computing the target (SAC-N)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Generally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large number of critics (up to 500).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An, G., Moon, S., Kim, J. H., &amp; Song, H. O. (2021). Uncertainty-based offline reinforcement learning with diversified q-ensemble. </a:t>
            </a:r>
            <a:r>
              <a:rPr i="1" lang="en-GB" sz="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NeurIPS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49" y="1784250"/>
            <a:ext cx="3959275" cy="4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1017725"/>
            <a:ext cx="3031575" cy="21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311700" y="2957163"/>
            <a:ext cx="85206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EDAC: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Diversify the critics local structure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Diversify the gradient of the critic with respect to the actions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number of critic for the same performance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345" y="3824470"/>
            <a:ext cx="4562675" cy="7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Model-based methods based on Uncertainty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311700" y="2519650"/>
            <a:ext cx="53754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Problem: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model estimation is not accurate due to limited data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Uncertainty Quantification (could be hard).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Ensemble of probabilistic networks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Penalizing reward (MOPO):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negative reward for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unknown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region (MOREL)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311700" y="4695300"/>
            <a:ext cx="865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Yu, T., Thomas, G., Yu, L., Ermon, S., Zou, J. Y., Levine, S., ... &amp; Ma, T. (2020). Mopo: Model-based offline policy optimization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.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NeurIPS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Kidambi, R., Rajeswaran, A., Netrapalli, P., &amp; Joachims, T. (2020). Morel: Model-based offline reinforcement learning, </a:t>
            </a:r>
            <a:r>
              <a:rPr i="1" lang="en-GB" sz="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NeurIPS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75" y="1319900"/>
            <a:ext cx="613625" cy="1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93" y="1319900"/>
            <a:ext cx="3285374" cy="19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975" y="3936950"/>
            <a:ext cx="1623000" cy="2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311700" y="1161750"/>
            <a:ext cx="6057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 transition dynamics               (and reward function) from dataset.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RL methods in the learned dynamics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lphaLcPeriod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transitions, no distribution shift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Advantage Weighted Regression (AWR)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260575" y="1143975"/>
            <a:ext cx="78315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Imitation learning weighted by advantage function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value function for the behavior policy: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policy: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Peng, X. B., Kumar, A., Zhang, G., &amp; Levine, S. (2020). Advantage-Weighted Regression: Simple and Scalable Off-Policy Reinforcement Learning.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591726"/>
            <a:ext cx="3369350" cy="4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549" y="1989924"/>
            <a:ext cx="3525574" cy="3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5235275" y="2408725"/>
            <a:ext cx="1926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Empirical</a:t>
            </a:r>
            <a:r>
              <a:rPr lang="en-GB" sz="1000">
                <a:solidFill>
                  <a:schemeClr val="dk2"/>
                </a:solidFill>
              </a:rPr>
              <a:t> Return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31" name="Google Shape;231;p28"/>
          <p:cNvCxnSpPr/>
          <p:nvPr/>
        </p:nvCxnSpPr>
        <p:spPr>
          <a:xfrm rot="10800000">
            <a:off x="4877225" y="2272525"/>
            <a:ext cx="4518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8"/>
          <p:cNvSpPr txBox="1"/>
          <p:nvPr/>
        </p:nvSpPr>
        <p:spPr>
          <a:xfrm>
            <a:off x="3403025" y="2408725"/>
            <a:ext cx="19260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Hyper-parameter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33" name="Google Shape;233;p28"/>
          <p:cNvCxnSpPr/>
          <p:nvPr/>
        </p:nvCxnSpPr>
        <p:spPr>
          <a:xfrm flipH="1" rot="10800000">
            <a:off x="4118925" y="2332075"/>
            <a:ext cx="42600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311700" y="2855538"/>
            <a:ext cx="3999900" cy="17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OOD action selection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implement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8"/>
          <p:cNvSpPr txBox="1"/>
          <p:nvPr>
            <p:ph idx="4294967295" type="body"/>
          </p:nvPr>
        </p:nvSpPr>
        <p:spPr>
          <a:xfrm>
            <a:off x="4832400" y="2898150"/>
            <a:ext cx="3999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Monte carlo estimates are noisy (high variance)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Multi-modality in dataset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Advantage Weighted Actor Critic (AWAC)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260575" y="1143975"/>
            <a:ext cx="78315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Using Actor Critic to learn advantage instead of Monte Carlo samples (Bootstrapping)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Q function according to the policy: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policy: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Nair, A., Gupta, A., Dalal, M., &amp; Levine, S. (2020). Awac: Accelerating online reinforcement learning with offline datasets.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311700" y="2855547"/>
            <a:ext cx="3999900" cy="13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Policy trained on actions in dataset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advantage estimation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9"/>
          <p:cNvSpPr txBox="1"/>
          <p:nvPr>
            <p:ph idx="4294967295" type="body"/>
          </p:nvPr>
        </p:nvSpPr>
        <p:spPr>
          <a:xfrm>
            <a:off x="4832400" y="2898150"/>
            <a:ext cx="3999900" cy="13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OOD actions in advantages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Multi-modality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488" y="1585026"/>
            <a:ext cx="4384524" cy="53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174" y="2309849"/>
            <a:ext cx="3270155" cy="3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260575" y="4051500"/>
            <a:ext cx="857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Implicit Q Learning (</a:t>
            </a: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IQL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 Extension of AWAC; </a:t>
            </a: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Sarsa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style value function learning with </a:t>
            </a: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expectile regression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Decision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260575" y="1143975"/>
            <a:ext cx="4037400" cy="3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Viewing Offline RL as Big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action condition on a sequence of previous states, actions, and desired returns.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architecture (similar to GPT-2, but smaller)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Chen, L., Lu, K., Rajeswaran, A., Lee, K., Grover, A., Laskin, M., ... &amp; Mordatch, I. (2021). Decision transformer: Reinforcement learning via sequence modeling, </a:t>
            </a:r>
            <a:r>
              <a:rPr i="1" lang="en-GB" sz="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NeurIPS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60575" y="4051500"/>
            <a:ext cx="857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976" y="1143976"/>
            <a:ext cx="4399900" cy="20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50" y="3174100"/>
            <a:ext cx="2941500" cy="3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Trajectory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387900" y="1580100"/>
            <a:ext cx="4037400" cy="3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Maximizing log-likelihood of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multiple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sequences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with beam search algorithm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the best action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Discretized states and actions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Janner, M., Li, Q., &amp; Levine, S. (2021). Offline reinforcement learning as one big sequence modeling problem.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-GB" sz="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NeurIPS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354750" y="1052850"/>
            <a:ext cx="857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Modeling the environment with transformer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175" y="1624872"/>
            <a:ext cx="4479424" cy="8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175" y="2921151"/>
            <a:ext cx="4479426" cy="8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5229088" y="1197700"/>
            <a:ext cx="2769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Trajectory Transformer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5271700" y="2586150"/>
            <a:ext cx="2769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One step MLP Model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Black"/>
                <a:ea typeface="Montserrat Black"/>
                <a:cs typeface="Montserrat Black"/>
                <a:sym typeface="Montserrat Black"/>
              </a:rPr>
              <a:t>Introduction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Decision Diffusion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260575" y="1017725"/>
            <a:ext cx="8520600" cy="3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Generating sequence of states using diffusion models.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be conditioned on Returns,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constraints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skills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architecture with 1d convolutions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Ajay, A., Du, Y., Gupta, A., Tenenbaum, J., Jaakkola, T., &amp; Agrawal, P. (2023). Is conditional generative modeling all you need for decision-making, ICLR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35075" y="4111150"/>
            <a:ext cx="8571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5195500" y="2586150"/>
            <a:ext cx="2769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25" y="2153750"/>
            <a:ext cx="6216824" cy="24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Black"/>
                <a:ea typeface="Montserrat Black"/>
                <a:cs typeface="Montserrat Black"/>
                <a:sym typeface="Montserrat Black"/>
              </a:rPr>
              <a:t>Challenges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Multi-modal Behavior In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260575" y="1143975"/>
            <a:ext cx="4359900" cy="3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actions (solutions)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collected from various sources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expressive distributions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Mixture of Gaussian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Latent variable model (VAE)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models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Discretization of actions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high-dimensions, almost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impractical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Pictures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adopted from Sergey Levine, Deep RL course at 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Berkeley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300" y="1172300"/>
            <a:ext cx="35242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775" y="1143987"/>
            <a:ext cx="971918" cy="212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/>
          <p:nvPr/>
        </p:nvSpPr>
        <p:spPr>
          <a:xfrm>
            <a:off x="284875" y="3879175"/>
            <a:ext cx="4311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Offline RL algorithms suffer from this?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Dataset perspective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311700" y="1152475"/>
            <a:ext cx="4144200" cy="3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two metrics for dataset: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TQ: Exploitive behavior of dataset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SACo: Diversity of dataset, based on entropy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to use which algorithm?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338075" y="4696775"/>
            <a:ext cx="849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Schweighofer, K., Dinu, M. C., Radler, A., Hofmarcher, M., Patil, V. P., Bitto-Nemling, A., ... &amp; Hochreiter, S. (2022). A dataset perspective on offline reinforcement learning.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In Conference on Lifelong Learning Agents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849375"/>
            <a:ext cx="4376298" cy="391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00" y="2825825"/>
            <a:ext cx="3960202" cy="148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Datasets and Benchmarks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311700" y="2246950"/>
            <a:ext cx="5031300" cy="21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NeoRL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from conservative and limited data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D4RL is too much exploratory (not realistic)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with the working policy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application including industrial process, finance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311700" y="4695300"/>
            <a:ext cx="865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Fu, J., Kumar, A., Nachum, O., Tucker, G., &amp; Levine, S. (2020). D4rl: Datasets for deep data-driven reinforcement learning.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Qin, R. J., Zhang, X., Gao, S., Chen, X. H., Li, Z., Zhang, W., &amp; Yu, Y. (2022). NeoRL: A near real-world benchmark for offline reinforcement learning, </a:t>
            </a:r>
            <a:r>
              <a:rPr i="1" lang="en-GB" sz="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NeurIPS</a:t>
            </a:r>
            <a:r>
              <a:rPr lang="en-GB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225" y="642550"/>
            <a:ext cx="1706975" cy="17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248" y="642550"/>
            <a:ext cx="1530852" cy="170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499" y="2419175"/>
            <a:ext cx="1834749" cy="15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>
            <a:off x="311700" y="1017725"/>
            <a:ext cx="50313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D4RL Benchmark (Mujoco Tasks)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Random, Medium, Replay, Expert, and mixtures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Collected by training online RL Agent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Realistic Offline RL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37"/>
          <p:cNvSpPr txBox="1"/>
          <p:nvPr>
            <p:ph idx="1" type="body"/>
          </p:nvPr>
        </p:nvSpPr>
        <p:spPr>
          <a:xfrm>
            <a:off x="311700" y="1152475"/>
            <a:ext cx="5235900" cy="3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practical real-world data: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6500 trajectories over 800 robot hours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noise and delays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combination of datasets be beneficial?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311700" y="4737200"/>
            <a:ext cx="873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Zhou, G., Ke, L., Srinivasa, S., Gupta, A., Rajeswaran, A., &amp; Kumar, V. (2023). Real world offline reinforcement learning with realistic data source.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ICRA</a:t>
            </a:r>
            <a:endParaRPr i="1" sz="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600" y="2510600"/>
            <a:ext cx="3200976" cy="20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00" y="2358675"/>
            <a:ext cx="3477374" cy="23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5650" y="556624"/>
            <a:ext cx="3044876" cy="18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Offline Evaluation (Model Selection)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260575" y="1143975"/>
            <a:ext cx="8571600" cy="3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make sure learned policy is good?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no general,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reliable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offline method!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real world: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Accurate, but can be expensive/risky, not completely offline!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Simulators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Might be helpful for comparing policies, but building a good simulator can be hard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Heuristics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and cheap, but not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reliable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general purpose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Workflow for conservative Offline RL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311700" y="1152475"/>
            <a:ext cx="5560500" cy="3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metrics and condition for overfitting and underfitting in CQL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338075" y="4696775"/>
            <a:ext cx="84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Kumar, A., Singh, A., Tian, S., Finn, C., &amp; Levine, S. (2022). A workflow for offline model-free robotic reinforcement learning,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CoRL</a:t>
            </a:r>
            <a:endParaRPr i="1" sz="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299" y="339450"/>
            <a:ext cx="3154224" cy="27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193" y="3228130"/>
            <a:ext cx="3228425" cy="15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/>
        </p:nvSpPr>
        <p:spPr>
          <a:xfrm>
            <a:off x="311700" y="1783075"/>
            <a:ext cx="5426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average Q values of dataset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decreasing after increasing, also low value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capacity decreasing regularizer (VIB)</a:t>
            </a:r>
            <a:endParaRPr/>
          </a:p>
        </p:txBody>
      </p:sp>
      <p:sp>
        <p:nvSpPr>
          <p:cNvPr id="341" name="Google Shape;341;p39"/>
          <p:cNvSpPr txBox="1"/>
          <p:nvPr/>
        </p:nvSpPr>
        <p:spPr>
          <a:xfrm>
            <a:off x="311700" y="2944600"/>
            <a:ext cx="5298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Underfitting: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values in TD errors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compare with higher capacity model (regularizer), if TD errors decrease significantly, underfitting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capacity decreasing regularizer (DR3)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models (ResNet)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Away from Today </a:t>
            </a:r>
            <a:endParaRPr/>
          </a:p>
        </p:txBody>
      </p:sp>
      <p:sp>
        <p:nvSpPr>
          <p:cNvPr id="347" name="Google Shape;34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ifference between offline and online RL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offline RL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shift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basic idea behind some methods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of the current limitation of offline RL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375" y="1152476"/>
            <a:ext cx="3110000" cy="1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213" y="27877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2900" y="2810188"/>
            <a:ext cx="2098201" cy="209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8113" y="3346300"/>
            <a:ext cx="292417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770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of Modern ML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with Online RL: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data collection: expensive, unsafe, unethical, …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perfect simulator, require sim-real transfer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99" y="1544388"/>
            <a:ext cx="2853775" cy="12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075" y="1573387"/>
            <a:ext cx="2683776" cy="11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526200" y="1544400"/>
            <a:ext cx="1328400" cy="1328400"/>
          </a:xfrm>
          <a:prstGeom prst="mathPlus">
            <a:avLst>
              <a:gd fmla="val 23520" name="adj1"/>
            </a:avLst>
          </a:prstGeom>
          <a:solidFill>
            <a:srgbClr val="6D9EEB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83850" y="4639350"/>
            <a:ext cx="4020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Alzubaidi, L., Zhang, J., Humaidi, A.J. et al. (2021), Review of deep learning: concepts, CNN architectures, challenges, applications, future directions. J Big Data</a:t>
            </a:r>
            <a:endParaRPr i="1"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331988" y="4639350"/>
            <a:ext cx="4901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Deng, J., Dong, W., Socher, R., Li, L.-J., Li, K., &amp; Fei-Fei, L. (2009). Imagenet: A large-scale hierarchical image database. In 2009 IEEE conference on computer vision and pattern recognition</a:t>
            </a:r>
            <a:endParaRPr i="1"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What is Offline RL?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4384450"/>
            <a:ext cx="45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Agarwal, R., Schuurmans, D. &amp; Norouzi, M.. (2020). </a:t>
            </a:r>
            <a:r>
              <a:rPr lang="en-GB" sz="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An Optimistic Perspective on Offline Reinforcement Learning</a:t>
            </a:r>
            <a:r>
              <a:rPr lang="en-GB" sz="8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i="1" lang="en-GB" sz="8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ICML</a:t>
            </a:r>
            <a:endParaRPr i="1" sz="8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2114" l="6069" r="4676" t="0"/>
          <a:stretch/>
        </p:blipFill>
        <p:spPr>
          <a:xfrm>
            <a:off x="311700" y="1017725"/>
            <a:ext cx="3978524" cy="32723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789800" y="1017725"/>
            <a:ext cx="3839400" cy="3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Formally: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Under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fixed, Static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900" y="1454663"/>
            <a:ext cx="15507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900" y="1746263"/>
            <a:ext cx="13592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0900" y="2068938"/>
            <a:ext cx="127938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0900" y="3396020"/>
            <a:ext cx="381044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442200" y="1670658"/>
            <a:ext cx="1684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Usually </a:t>
            </a:r>
            <a:r>
              <a:rPr b="1" lang="en-GB" sz="1200"/>
              <a:t>Not Known</a:t>
            </a:r>
            <a:endParaRPr b="1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Offline RL vs Imitation Learning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Offline RL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 function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Sub-optimal noisy demonstrations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Stitching good behaviors!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datasets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Imitation Learning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reward label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Expert demonstrations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Mimic the expert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 less data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50" y="3113824"/>
            <a:ext cx="3742001" cy="1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98" y="2842201"/>
            <a:ext cx="3453474" cy="1618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89150" y="4460400"/>
            <a:ext cx="3645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Kumar</a:t>
            </a:r>
            <a:r>
              <a:rPr lang="en-GB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A. &amp; Levine, S.. (2020). </a:t>
            </a:r>
            <a:r>
              <a:rPr lang="en-GB" sz="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Offline Reinforcement Learning: From Algorithms to Practical Challenges</a:t>
            </a:r>
            <a:r>
              <a:rPr lang="en-GB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i="1" lang="en-GB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NeurIPS 2020 Tutorial</a:t>
            </a:r>
            <a:endParaRPr i="1"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784350" y="4460400"/>
            <a:ext cx="4047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Google Sans"/>
                <a:ea typeface="Google Sans"/>
                <a:cs typeface="Google Sans"/>
                <a:sym typeface="Google Sans"/>
              </a:rPr>
              <a:t>Chen, L., Wu, P., Chitta, K., Jaeger, B., Geiger, A., &amp; Li, H. (2023). E</a:t>
            </a:r>
            <a:r>
              <a:rPr lang="en-GB" sz="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nd-to-end autonomous driving: Challenges and frontiers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Benefit of Offline RL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250" y="1152463"/>
            <a:ext cx="2905125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893075" y="2858850"/>
            <a:ext cx="31515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Racca, Mattia, et al. (2016) "Learning in-contact control strategies from demonstration."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IROS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. 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11700" y="1152475"/>
            <a:ext cx="43866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from existing logged data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operators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 design controllers/systems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 agents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Mixtures of sources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311700" y="2664425"/>
            <a:ext cx="5204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could be shared!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from different task can also be used (reward relabelling)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271675" y="3615650"/>
            <a:ext cx="5892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Pretraining and fine tuning with RL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sample-efficient than training RL from scratch!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Guiding the agent, less exploratory/dangerous behavior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Standard Off-policy RL?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5574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Recall: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Q-Learning objective: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25" y="1687075"/>
            <a:ext cx="3559875" cy="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900" y="1707463"/>
            <a:ext cx="3607533" cy="48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9"/>
          <p:cNvCxnSpPr/>
          <p:nvPr/>
        </p:nvCxnSpPr>
        <p:spPr>
          <a:xfrm rot="10800000">
            <a:off x="2845800" y="2030400"/>
            <a:ext cx="324000" cy="405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9"/>
          <p:cNvCxnSpPr/>
          <p:nvPr/>
        </p:nvCxnSpPr>
        <p:spPr>
          <a:xfrm flipH="1" rot="10800000">
            <a:off x="7624800" y="1947900"/>
            <a:ext cx="233400" cy="438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5600" y="3018600"/>
            <a:ext cx="139775" cy="1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5983" y="2806500"/>
            <a:ext cx="2946179" cy="1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5885900" y="4505575"/>
            <a:ext cx="294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Agarwal, R., Schuurmans, D. &amp; Norouzi, M.. (2020). </a:t>
            </a:r>
            <a:r>
              <a:rPr lang="en-GB" sz="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An Optimistic Perspective on Offline Reinforcement Learning</a:t>
            </a:r>
            <a:r>
              <a:rPr lang="en-GB" sz="8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, International Conference on Machine Learning (ICML).</a:t>
            </a:r>
            <a:endParaRPr sz="8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00150" y="2904250"/>
            <a:ext cx="54153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if     is not in the dataset?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Bootstrapping: Learning from a guess!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operator: select actions with overestimated Q value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shift: Learned policy deviates from behavior policy, reaching unfamiliar states!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403725" y="243538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could be the problem?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Black"/>
                <a:ea typeface="Montserrat Black"/>
                <a:cs typeface="Montserrat Black"/>
                <a:sym typeface="Montserrat Black"/>
              </a:rPr>
              <a:t>Methods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Batch Constraints Deep Q Learning (BCQ)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5474400" cy="3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Recall: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Q-Learning objective: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6463"/>
            <a:ext cx="3607533" cy="48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1"/>
          <p:cNvCxnSpPr/>
          <p:nvPr/>
        </p:nvCxnSpPr>
        <p:spPr>
          <a:xfrm flipH="1">
            <a:off x="3153600" y="1366200"/>
            <a:ext cx="712800" cy="291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1"/>
          <p:cNvSpPr txBox="1"/>
          <p:nvPr/>
        </p:nvSpPr>
        <p:spPr>
          <a:xfrm>
            <a:off x="3801600" y="1086363"/>
            <a:ext cx="10206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OOD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300" y="1123938"/>
            <a:ext cx="3290099" cy="346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00" y="3882307"/>
            <a:ext cx="3607524" cy="64191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311700" y="4695300"/>
            <a:ext cx="86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Fujimoto, S., Meger, D., &amp; Precup, D. (2019). Off-policy deep reinforcement learning without exploration.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ICML</a:t>
            </a:r>
            <a:endParaRPr i="1"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271800" y="2108675"/>
            <a:ext cx="5554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Constraining the action by conditional generative model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VAE propose n actions conditions on state (close to behavior policy)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potentials actions with added constrained perturbations (increase diversity)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Weighted double clipped Q functions: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